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3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1"/>
    <p:restoredTop sz="93401"/>
  </p:normalViewPr>
  <p:slideViewPr>
    <p:cSldViewPr snapToGrid="0" snapToObjects="1">
      <p:cViewPr varScale="1">
        <p:scale>
          <a:sx n="119" d="100"/>
          <a:sy n="119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02425-1976-FF41-B189-CFC6264DC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FF5E7-F852-AD43-9B04-7AA25A859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95D78-D571-4348-9CBA-FD68D5710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431A-682D-3140-8976-E5FE8DBE1056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7FEBC-4F38-1842-A705-AC9124687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5FC5E-17C7-A748-BA8F-05BA71A5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105A3-17D9-DF4F-818A-8528EE439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2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4BB94-021C-4B4A-A2DB-2B97945B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3AE07-CA80-CE4E-A2E6-D94326CCC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4BA3E-7823-F546-8DA3-D25E5439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431A-682D-3140-8976-E5FE8DBE1056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F87EA-BC3F-BE44-A74B-E5B79600C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850F6-3F7B-EF4B-A99E-CE347E73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105A3-17D9-DF4F-818A-8528EE439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9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99BB3-49AF-0E40-B632-F035254EE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61466-7314-974C-9020-60D1B4488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73DCD-F0F1-9E4A-9759-B5688D072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431A-682D-3140-8976-E5FE8DBE1056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2CDCB-E8CD-A844-B056-A14910505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C0ABB-87D9-C34B-9019-FF6A2123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105A3-17D9-DF4F-818A-8528EE439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4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5FEA-1813-D840-A1CF-823B138C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35AA5-0563-F241-88A6-FACB09128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4B0A0-83D1-7C47-8281-C0917C6B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431A-682D-3140-8976-E5FE8DBE1056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0365B-BDDF-3248-A6B1-F91BB169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123F-4A38-8847-B6EA-51F6D359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105A3-17D9-DF4F-818A-8528EE439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8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DB2FD-E538-3F42-9466-AE0401E7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7E650-B1CA-D945-B748-F5DC696E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A251D-0103-8B4C-B3E2-2EAE033F9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431A-682D-3140-8976-E5FE8DBE1056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C1FB3-D8BA-F642-8719-6A1955075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F6DFE-5C39-2449-B90D-E27C8085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105A3-17D9-DF4F-818A-8528EE439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4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3E5B-A5EF-DD48-B533-18D279CE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2069B-787A-504C-A664-8763A8DD2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EAAC7-2304-2241-8156-1CCA688EB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6E0A4-774D-B14E-A6B8-E7D5362BE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431A-682D-3140-8976-E5FE8DBE1056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8051F-2F2D-4D42-8C51-C2AA4C79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35F92-6AF5-884D-96A6-9412F629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105A3-17D9-DF4F-818A-8528EE439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42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C0042-67B8-4541-B44F-ABE77E8A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EBF28-A7CD-DC44-A6F1-932BEA449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145FB-E28D-F249-ACFC-11BD96589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DD19F-8E9F-BD44-9961-AAC9FD4BA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C8819F-F66A-394F-A39E-40CCBA436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670361-603E-0B44-A730-FEE5D3C8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431A-682D-3140-8976-E5FE8DBE1056}" type="datetimeFigureOut">
              <a:rPr lang="en-US" smtClean="0"/>
              <a:t>3/15/20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D97EEE-0497-2843-8248-F01552C6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19111-5E32-D24E-8B4C-BCC20AB4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105A3-17D9-DF4F-818A-8528EE439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8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79F9B-F46E-F942-AE91-FB731C063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066B98-E810-3445-B4C3-35B803B8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431A-682D-3140-8976-E5FE8DBE1056}" type="datetimeFigureOut">
              <a:rPr lang="en-US" smtClean="0"/>
              <a:t>3/15/20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B8563-CAE4-5345-BB0F-A57CB5C18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FBEF21-1CD8-3841-ABE4-873E83EB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105A3-17D9-DF4F-818A-8528EE439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58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D7F07-ABD0-1949-B680-D6F7DC76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431A-682D-3140-8976-E5FE8DBE1056}" type="datetimeFigureOut">
              <a:rPr lang="en-US" smtClean="0"/>
              <a:t>3/15/20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DF2A2-0827-7945-8145-F8205CAE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DDF08-58E9-5745-8FE6-86FDFA753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105A3-17D9-DF4F-818A-8528EE439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3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7070-42BA-5645-BD10-74DC677E0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60EF1-421D-BD4A-B1EE-FCE17DDF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F7223-30AE-1946-AEFA-D85F83955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7450E-EDDE-EC40-B84D-674CE774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431A-682D-3140-8976-E5FE8DBE1056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C15A5-ED2F-7740-9058-9F21950A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409DE-DA69-2B47-B568-50DE0F35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105A3-17D9-DF4F-818A-8528EE439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1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1011-8120-EE4D-BEC4-54470EBF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D3422C-5A97-B247-85DE-CDFADE356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17C03-A492-7841-8D4B-C3D56AE55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35165-D7C3-FD44-BE8B-1A7E07B2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431A-682D-3140-8976-E5FE8DBE1056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54799-736A-B240-966C-AB69DD425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55254-EEB6-3841-8261-A08CEBD4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105A3-17D9-DF4F-818A-8528EE439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6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A43ED-03F3-3E46-AA4A-6B1E8256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0189F-4423-4545-AEC5-0A1ECDFCD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6BBA5-5C9C-7E42-BB89-F6BBE63F3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C431A-682D-3140-8976-E5FE8DBE1056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2484A-FEAB-E44B-9DCD-5C08455D3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102E0-357F-C741-88F9-B330B58E5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105A3-17D9-DF4F-818A-8528EE439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1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34EE-1825-4A41-96C5-FF4E1F408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472" y="2300139"/>
            <a:ext cx="9376528" cy="1209823"/>
          </a:xfrm>
        </p:spPr>
        <p:txBody>
          <a:bodyPr/>
          <a:lstStyle/>
          <a:p>
            <a:r>
              <a:rPr lang="en-US" b="1" dirty="0"/>
              <a:t>IST-687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131F8-4429-C54B-B466-85E50D6E6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3364" y="4929352"/>
            <a:ext cx="3659117" cy="359085"/>
          </a:xfrm>
        </p:spPr>
        <p:txBody>
          <a:bodyPr>
            <a:noAutofit/>
          </a:bodyPr>
          <a:lstStyle/>
          <a:p>
            <a:pPr algn="l"/>
            <a:r>
              <a:rPr lang="en-US" sz="1600" b="1" dirty="0"/>
              <a:t>Project Owners (Individual):</a:t>
            </a:r>
          </a:p>
          <a:p>
            <a:pPr algn="l"/>
            <a:r>
              <a:rPr lang="en-US" sz="1400" b="1" dirty="0"/>
              <a:t>Sharat Sripada</a:t>
            </a:r>
            <a:r>
              <a:rPr 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341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DADF-DFFC-584C-B07B-F425ADAA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059"/>
            <a:ext cx="10247722" cy="747238"/>
          </a:xfrm>
        </p:spPr>
        <p:txBody>
          <a:bodyPr>
            <a:normAutofit/>
          </a:bodyPr>
          <a:lstStyle/>
          <a:p>
            <a:r>
              <a:rPr lang="en-US" sz="3600" b="1" dirty="0"/>
              <a:t>Overall Summary – Update#2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371A7-4357-1B46-9A12-B4B85784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5607"/>
            <a:ext cx="5032021" cy="2654651"/>
          </a:xfrm>
          <a:solidFill>
            <a:schemeClr val="accent6">
              <a:lumMod val="40000"/>
              <a:lumOff val="60000"/>
            </a:schemeClr>
          </a:solidFill>
          <a:ln w="25400">
            <a:noFill/>
          </a:ln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b="1" dirty="0"/>
              <a:t>Accomplishments this last period</a:t>
            </a:r>
          </a:p>
          <a:p>
            <a:r>
              <a:rPr lang="en-US" sz="1600" dirty="0"/>
              <a:t>Address feedback from Prof. </a:t>
            </a:r>
            <a:r>
              <a:rPr lang="en-US" sz="1600" dirty="0" err="1"/>
              <a:t>Krudys</a:t>
            </a:r>
            <a:r>
              <a:rPr lang="en-US" sz="1600" dirty="0"/>
              <a:t> on Update#1. Analyze data-set from perspective of a Business consultant for </a:t>
            </a:r>
            <a:r>
              <a:rPr lang="en-US" sz="1600" dirty="0" err="1"/>
              <a:t>SouthEast</a:t>
            </a:r>
            <a:r>
              <a:rPr lang="en-US" sz="1600" dirty="0"/>
              <a:t> Airlines Co. :</a:t>
            </a:r>
            <a:endParaRPr lang="en-US" sz="1200" dirty="0"/>
          </a:p>
          <a:p>
            <a:pPr lvl="1"/>
            <a:r>
              <a:rPr lang="en-US" sz="1200" dirty="0"/>
              <a:t>Determine key factors to drive up popularity of Airline; extrapolate a sample &amp; make predictions</a:t>
            </a:r>
          </a:p>
          <a:p>
            <a:pPr lvl="1"/>
            <a:r>
              <a:rPr lang="en-US" sz="1200" dirty="0"/>
              <a:t>Goal – Steps to make Airline most sought after by passenger &amp; improve Satisfaction surveys</a:t>
            </a:r>
          </a:p>
          <a:p>
            <a:r>
              <a:rPr lang="en-US" sz="1600" dirty="0"/>
              <a:t>Achieved some important data-points with respect to </a:t>
            </a:r>
            <a:r>
              <a:rPr lang="en-US" sz="1600" dirty="0" err="1"/>
              <a:t>SouthEast</a:t>
            </a:r>
            <a:r>
              <a:rPr lang="en-US" sz="1600" dirty="0"/>
              <a:t> Airlines Co.:</a:t>
            </a:r>
          </a:p>
          <a:p>
            <a:pPr lvl="1"/>
            <a:r>
              <a:rPr lang="en-US" sz="1200" dirty="0"/>
              <a:t>Ranks #7 with 7.37% of all passenger bookings/travel</a:t>
            </a:r>
          </a:p>
          <a:p>
            <a:pPr lvl="1"/>
            <a:r>
              <a:rPr lang="en-US" sz="1200" dirty="0"/>
              <a:t>Ranks #6 in passenger Satisfaction survey</a:t>
            </a:r>
          </a:p>
          <a:p>
            <a:pPr lvl="1"/>
            <a:r>
              <a:rPr lang="en-US" sz="1200" dirty="0"/>
              <a:t>Ranks #7 in Loyalty cards/memberships resulting in discounts</a:t>
            </a:r>
          </a:p>
          <a:p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B75C6B-0B24-854D-8444-89B2075C1559}"/>
              </a:ext>
            </a:extLst>
          </p:cNvPr>
          <p:cNvSpPr txBox="1">
            <a:spLocks/>
          </p:cNvSpPr>
          <p:nvPr/>
        </p:nvSpPr>
        <p:spPr>
          <a:xfrm>
            <a:off x="838201" y="3838221"/>
            <a:ext cx="5032021" cy="27770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Plans for next update</a:t>
            </a:r>
          </a:p>
          <a:p>
            <a:r>
              <a:rPr lang="en-US" sz="1600" dirty="0"/>
              <a:t>Continue to analyze data – use </a:t>
            </a:r>
            <a:r>
              <a:rPr lang="en-US" sz="1600" dirty="0" err="1"/>
              <a:t>ggplot</a:t>
            </a:r>
            <a:r>
              <a:rPr lang="en-US" sz="1600" dirty="0"/>
              <a:t> to help with visualization where necessary among other advanced topics we will learn over the next few weeks</a:t>
            </a:r>
          </a:p>
          <a:p>
            <a:r>
              <a:rPr lang="en-US" sz="1600" dirty="0"/>
              <a:t>Critical to run correlation &amp; regression analysis between the identified variables (see update on slides Analysis on data-set/Conclusion)</a:t>
            </a:r>
          </a:p>
          <a:p>
            <a:endParaRPr lang="en-US" sz="1600" dirty="0"/>
          </a:p>
          <a:p>
            <a:pPr lvl="1">
              <a:buFontTx/>
              <a:buChar char="-"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ACF300-17BF-8849-958D-1C67D1EFA991}"/>
              </a:ext>
            </a:extLst>
          </p:cNvPr>
          <p:cNvSpPr txBox="1">
            <a:spLocks/>
          </p:cNvSpPr>
          <p:nvPr/>
        </p:nvSpPr>
        <p:spPr>
          <a:xfrm>
            <a:off x="6053899" y="965608"/>
            <a:ext cx="5032022" cy="26546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What is working well</a:t>
            </a:r>
          </a:p>
          <a:p>
            <a:r>
              <a:rPr lang="en-US" sz="1600" dirty="0"/>
              <a:t>Code implementation – modular design and using concepts/learnings from the course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BDFD2C-BF71-0F40-9365-A29EF9C018A0}"/>
              </a:ext>
            </a:extLst>
          </p:cNvPr>
          <p:cNvSpPr txBox="1">
            <a:spLocks/>
          </p:cNvSpPr>
          <p:nvPr/>
        </p:nvSpPr>
        <p:spPr>
          <a:xfrm>
            <a:off x="6053899" y="3838221"/>
            <a:ext cx="5032021" cy="2777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Issues/What is not working well</a:t>
            </a:r>
          </a:p>
          <a:p>
            <a:r>
              <a:rPr lang="en-US" sz="1600" dirty="0"/>
              <a:t>No blocking issues</a:t>
            </a:r>
          </a:p>
          <a:p>
            <a:r>
              <a:rPr lang="en-US" sz="1600" dirty="0"/>
              <a:t>Identify peers to review statistical analysis, next-steps and code implementation</a:t>
            </a:r>
          </a:p>
          <a:p>
            <a:r>
              <a:rPr lang="en-US" sz="1600" dirty="0"/>
              <a:t>Setup office-hours with Prof. </a:t>
            </a:r>
            <a:r>
              <a:rPr lang="en-US" sz="1600" dirty="0" err="1"/>
              <a:t>Krudys</a:t>
            </a:r>
            <a:r>
              <a:rPr lang="en-US" sz="1600" dirty="0"/>
              <a:t> to review progress &amp; seek guidance</a:t>
            </a:r>
          </a:p>
        </p:txBody>
      </p:sp>
    </p:spTree>
    <p:extLst>
      <p:ext uri="{BB962C8B-B14F-4D97-AF65-F5344CB8AC3E}">
        <p14:creationId xmlns:p14="http://schemas.microsoft.com/office/powerpoint/2010/main" val="495277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AE4EA-DBDA-DA4F-BEE8-48E88389C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75297"/>
            <a:ext cx="5257800" cy="5854643"/>
          </a:xfrm>
        </p:spPr>
        <p:txBody>
          <a:bodyPr>
            <a:normAutofit/>
          </a:bodyPr>
          <a:lstStyle/>
          <a:p>
            <a:r>
              <a:rPr lang="en-US" sz="1600" b="1" dirty="0"/>
              <a:t>Understanding variables:</a:t>
            </a:r>
          </a:p>
          <a:p>
            <a:pPr lvl="1"/>
            <a:r>
              <a:rPr lang="en-US" sz="1200" dirty="0"/>
              <a:t>Satisfaction</a:t>
            </a:r>
          </a:p>
          <a:p>
            <a:pPr lvl="1"/>
            <a:r>
              <a:rPr lang="en-US" sz="1200" dirty="0"/>
              <a:t>Arrival &amp; Departure Delay in minutes</a:t>
            </a:r>
          </a:p>
          <a:p>
            <a:pPr lvl="1"/>
            <a:r>
              <a:rPr lang="en-US" sz="1200" dirty="0"/>
              <a:t>Airline Names (to determine Airline popularity)</a:t>
            </a:r>
          </a:p>
          <a:p>
            <a:pPr lvl="1"/>
            <a:r>
              <a:rPr lang="en-US" sz="1200" dirty="0"/>
              <a:t>No. of other loyalty cards</a:t>
            </a:r>
          </a:p>
          <a:p>
            <a:pPr lvl="1"/>
            <a:r>
              <a:rPr lang="en-US" sz="1200" dirty="0"/>
              <a:t>Correlating Satisfaction, Popularity, Delays (Future work)</a:t>
            </a:r>
          </a:p>
          <a:p>
            <a:r>
              <a:rPr lang="en-US" sz="1600" b="1" dirty="0"/>
              <a:t>Analysis from data-crunching:</a:t>
            </a:r>
          </a:p>
          <a:p>
            <a:pPr lvl="1"/>
            <a:r>
              <a:rPr lang="en-US" sz="1400" dirty="0"/>
              <a:t>Delay (variables Arrival/Departure time)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West Airways Inc. arrives on average 6.691395 minutes late</a:t>
            </a: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FlyFast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Airways Inc. arrives on average 42.83042 minutes late</a:t>
            </a:r>
          </a:p>
          <a:p>
            <a:pPr marL="457200" lvl="1" indent="0">
              <a:buNone/>
            </a:pP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Southeast Airlines Co.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arrives on average 19.20768 minutes late</a:t>
            </a:r>
          </a:p>
          <a:p>
            <a:pPr lvl="1"/>
            <a:r>
              <a:rPr lang="en-US" sz="1400" dirty="0"/>
              <a:t>Popular airliners (variable Airline Names)</a:t>
            </a: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Cheapseats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Airlines Inc. is the most used airline ( 20.06175 % of all passenger bookings)</a:t>
            </a: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Cool&amp;Young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Airlines Inc. is the least used airline ( 0.9916159 % of all passenger bookings)</a:t>
            </a:r>
          </a:p>
          <a:p>
            <a:pPr marL="457200" lvl="1" indent="0">
              <a:buNone/>
            </a:pP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Southeast Airlines Co.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is at # 7 ( 7.373219 % of all passenger bookings)</a:t>
            </a:r>
          </a:p>
          <a:p>
            <a:pPr lvl="1"/>
            <a:r>
              <a:rPr lang="en-US" sz="1400" dirty="0"/>
              <a:t>Mean satisfaction (variable Satisfaction grouped per Airline)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West Airways Inc. has highest average CSAT( 3.486967  )</a:t>
            </a:r>
          </a:p>
          <a:p>
            <a:pPr marL="457200" lvl="1" indent="0">
              <a:buNone/>
            </a:pP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GoingNorth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Airlines Inc. has lowest average CSAT( 3.297194  )</a:t>
            </a:r>
          </a:p>
          <a:p>
            <a:pPr marL="457200" lvl="1" indent="0">
              <a:buNone/>
            </a:pP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Southeast Airlines Co.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is at # 6 (average CSAT 3.396888  )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7654F3-E626-2A4A-8C90-62C16B7C1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059"/>
            <a:ext cx="10247722" cy="747238"/>
          </a:xfrm>
        </p:spPr>
        <p:txBody>
          <a:bodyPr>
            <a:normAutofit/>
          </a:bodyPr>
          <a:lstStyle/>
          <a:p>
            <a:r>
              <a:rPr lang="en-US" sz="3600" b="1" dirty="0"/>
              <a:t>Analysis on data-set – Update#2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44BBCE-EE3C-764A-A308-6467E984B7B9}"/>
              </a:ext>
            </a:extLst>
          </p:cNvPr>
          <p:cNvSpPr txBox="1">
            <a:spLocks/>
          </p:cNvSpPr>
          <p:nvPr/>
        </p:nvSpPr>
        <p:spPr>
          <a:xfrm>
            <a:off x="553156" y="875297"/>
            <a:ext cx="5408904" cy="585464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Code structure &amp; excerpts of implementation (modular approach)</a:t>
            </a:r>
          </a:p>
          <a:p>
            <a:pPr marL="0" indent="0">
              <a:buNone/>
            </a:pPr>
            <a:r>
              <a:rPr lang="en-US" sz="1400" dirty="0"/>
              <a:t>&lt;function-1&gt;</a:t>
            </a:r>
          </a:p>
          <a:p>
            <a:pPr marL="0" indent="0">
              <a:buNone/>
            </a:pPr>
            <a:r>
              <a:rPr lang="en-US" sz="1400" dirty="0"/>
              <a:t>&lt;function-2&gt;</a:t>
            </a:r>
          </a:p>
          <a:p>
            <a:pPr marL="0" indent="0">
              <a:buNone/>
            </a:pP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# Main</a:t>
            </a:r>
          </a:p>
          <a:p>
            <a:pPr marL="0" indent="0">
              <a:buNone/>
            </a:pPr>
            <a:r>
              <a:rPr lang="en-US" sz="1400" dirty="0" err="1"/>
              <a:t>localxlpath</a:t>
            </a:r>
            <a:r>
              <a:rPr lang="en-US" sz="1400" dirty="0"/>
              <a:t> &lt;- '/Users/</a:t>
            </a:r>
            <a:r>
              <a:rPr lang="en-US" sz="1400" dirty="0" err="1"/>
              <a:t>ssharat</a:t>
            </a:r>
            <a:r>
              <a:rPr lang="en-US" sz="1400" dirty="0"/>
              <a:t>/Downloads/</a:t>
            </a:r>
            <a:r>
              <a:rPr lang="en-US" sz="1400" dirty="0" err="1"/>
              <a:t>FinalProjectMaterial</a:t>
            </a:r>
            <a:r>
              <a:rPr lang="en-US" sz="1400" dirty="0"/>
              <a:t>/Satisfaction Survey(2).xlsx'</a:t>
            </a:r>
          </a:p>
          <a:p>
            <a:pPr marL="0" indent="0">
              <a:buNone/>
            </a:pPr>
            <a:r>
              <a:rPr lang="en-US" sz="1400" dirty="0"/>
              <a:t>df &lt;- </a:t>
            </a:r>
            <a:r>
              <a:rPr lang="en-US" sz="1400" dirty="0" err="1"/>
              <a:t>readfromxl</a:t>
            </a:r>
            <a:r>
              <a:rPr lang="en-US" sz="1400" dirty="0"/>
              <a:t>(</a:t>
            </a:r>
            <a:r>
              <a:rPr lang="en-US" sz="1400" dirty="0" err="1"/>
              <a:t>localxlpath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 err="1"/>
              <a:t>consulting_airline</a:t>
            </a:r>
            <a:r>
              <a:rPr lang="en-US" sz="1400" dirty="0"/>
              <a:t> &lt;- "Southeast Airlines Co."</a:t>
            </a:r>
          </a:p>
          <a:p>
            <a:pPr marL="0" indent="0">
              <a:buNone/>
            </a:pPr>
            <a:r>
              <a:rPr lang="en-US" sz="1400" dirty="0" err="1"/>
              <a:t>get_best_worst_delays</a:t>
            </a:r>
            <a:r>
              <a:rPr lang="en-US" sz="1400" dirty="0"/>
              <a:t>(df, </a:t>
            </a:r>
            <a:r>
              <a:rPr lang="en-US" sz="1400" dirty="0" err="1"/>
              <a:t>consulting_airline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 err="1"/>
              <a:t>get_popular_carrier</a:t>
            </a:r>
            <a:r>
              <a:rPr lang="en-US" sz="1400" dirty="0"/>
              <a:t>(df, </a:t>
            </a:r>
            <a:r>
              <a:rPr lang="en-US" sz="1400" dirty="0" err="1"/>
              <a:t>consulting_airline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 err="1"/>
              <a:t>get_satisfaction_data</a:t>
            </a:r>
            <a:r>
              <a:rPr lang="en-US" sz="1400" dirty="0"/>
              <a:t>(df, </a:t>
            </a:r>
            <a:r>
              <a:rPr lang="en-US" sz="1400" dirty="0" err="1"/>
              <a:t>consulting_airline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 err="1"/>
              <a:t>get_loyalty_membership_data</a:t>
            </a:r>
            <a:r>
              <a:rPr lang="en-US" sz="1400" dirty="0"/>
              <a:t>(df, </a:t>
            </a:r>
            <a:r>
              <a:rPr lang="en-US" sz="1400" dirty="0" err="1"/>
              <a:t>consulting_airline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483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0846FE-2C69-EA40-96F2-745D5C46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059"/>
            <a:ext cx="10247722" cy="747238"/>
          </a:xfrm>
        </p:spPr>
        <p:txBody>
          <a:bodyPr>
            <a:normAutofit/>
          </a:bodyPr>
          <a:lstStyle/>
          <a:p>
            <a:r>
              <a:rPr lang="en-US" sz="3600" b="1" dirty="0"/>
              <a:t>Analysis on data-set – Update#2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1707B1-0284-DE44-941A-9464F7E24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75298"/>
            <a:ext cx="5419726" cy="2163178"/>
          </a:xfrm>
        </p:spPr>
        <p:txBody>
          <a:bodyPr>
            <a:normAutofit/>
          </a:bodyPr>
          <a:lstStyle/>
          <a:p>
            <a:r>
              <a:rPr lang="en-US" sz="1600" b="1" dirty="0"/>
              <a:t>Analysis from data-crunching (cont.):</a:t>
            </a:r>
          </a:p>
          <a:p>
            <a:pPr lvl="1"/>
            <a:r>
              <a:rPr lang="en-US" sz="1400" dirty="0"/>
              <a:t>Applied Loyalty cards/discount coupons (variable No. of other Loyalty cards) </a:t>
            </a:r>
          </a:p>
          <a:p>
            <a:pPr marL="457200" lvl="1" indent="0">
              <a:buNone/>
            </a:pP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</a:rPr>
              <a:t>Cheapseats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 Airlines Inc. has highest loyalty-cards offered/used (23209)</a:t>
            </a:r>
          </a:p>
          <a:p>
            <a:pPr marL="457200" lvl="1" indent="0">
              <a:buNone/>
            </a:pP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</a:rPr>
              <a:t>Cool&amp;Young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 Airlines Inc. has lowest loyalty-cards offered/used (1128)</a:t>
            </a:r>
          </a:p>
          <a:p>
            <a:pPr marL="457200" lvl="1" indent="0">
              <a:buNone/>
            </a:pP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</a:rPr>
              <a:t>Southeast Airlines Co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. is at # 7 (loyalty-cards offered/used 8439 )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645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7654F3-E626-2A4A-8C90-62C16B7C1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059"/>
            <a:ext cx="10247722" cy="747238"/>
          </a:xfrm>
        </p:spPr>
        <p:txBody>
          <a:bodyPr>
            <a:normAutofit/>
          </a:bodyPr>
          <a:lstStyle/>
          <a:p>
            <a:r>
              <a:rPr lang="en-US" sz="3600" b="1" dirty="0"/>
              <a:t>Histogram - </a:t>
            </a:r>
            <a:r>
              <a:rPr lang="en-US" sz="3600" b="1" i="1" dirty="0"/>
              <a:t>Satisfaction</a:t>
            </a:r>
            <a:r>
              <a:rPr lang="en-US" sz="3600" b="1" dirty="0"/>
              <a:t> variable  – Update#2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C8942C-C15E-8B4F-AB99-460B44BC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41" y="875297"/>
            <a:ext cx="3009900" cy="2171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1B4A1F-BEA0-2444-AFA6-10097E6CB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87" y="875297"/>
            <a:ext cx="3009900" cy="2171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0842B-2F94-BE4C-A4D0-C0AD4B94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610" y="3302366"/>
            <a:ext cx="3009900" cy="2677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F83499-CE22-3045-AD9B-B2B800C43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241" y="3297119"/>
            <a:ext cx="3009900" cy="2685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C472B1-9E2D-0A49-A92B-8F46516CC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87" y="3297120"/>
            <a:ext cx="3009900" cy="2685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0F73FD-CD8B-9543-B244-B83F9C160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4141" y="3294446"/>
            <a:ext cx="2590469" cy="26855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53408C-3AE2-C748-986D-A083FA80E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5518" y="844935"/>
            <a:ext cx="2827715" cy="21716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DB00D7-CBFC-4146-9EAA-68DA3D3EA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3233" y="844935"/>
            <a:ext cx="2827715" cy="21716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8F68CB-809C-CB40-A6B2-F2D24AB691AA}"/>
              </a:ext>
            </a:extLst>
          </p:cNvPr>
          <p:cNvSpPr txBox="1"/>
          <p:nvPr/>
        </p:nvSpPr>
        <p:spPr>
          <a:xfrm>
            <a:off x="1261951" y="1230901"/>
            <a:ext cx="417582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Sat</a:t>
            </a:r>
          </a:p>
          <a:p>
            <a:r>
              <a:rPr lang="en-US" sz="1000" dirty="0"/>
              <a:t>#6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18F6C1-3443-AF40-B46C-78491ED72C36}"/>
              </a:ext>
            </a:extLst>
          </p:cNvPr>
          <p:cNvSpPr txBox="1"/>
          <p:nvPr/>
        </p:nvSpPr>
        <p:spPr>
          <a:xfrm>
            <a:off x="1284253" y="3691603"/>
            <a:ext cx="417582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Sat</a:t>
            </a:r>
          </a:p>
          <a:p>
            <a:r>
              <a:rPr lang="en-US" sz="1000" dirty="0"/>
              <a:t>#4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C0C4A1-5E8B-014D-9DB2-944C83059946}"/>
              </a:ext>
            </a:extLst>
          </p:cNvPr>
          <p:cNvSpPr txBox="1"/>
          <p:nvPr/>
        </p:nvSpPr>
        <p:spPr>
          <a:xfrm>
            <a:off x="4502944" y="3678741"/>
            <a:ext cx="417582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Sat</a:t>
            </a:r>
          </a:p>
          <a:p>
            <a:r>
              <a:rPr lang="en-US" sz="1000" dirty="0"/>
              <a:t>#5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81D3CA-1EE3-644B-973C-38AC070CA04A}"/>
              </a:ext>
            </a:extLst>
          </p:cNvPr>
          <p:cNvSpPr txBox="1"/>
          <p:nvPr/>
        </p:nvSpPr>
        <p:spPr>
          <a:xfrm>
            <a:off x="1800199" y="1230901"/>
            <a:ext cx="41758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Pop</a:t>
            </a:r>
          </a:p>
          <a:p>
            <a:r>
              <a:rPr lang="en-US" sz="1000" dirty="0"/>
              <a:t>#7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D932BE-75C2-AE44-AAA4-1A8A3D668D36}"/>
              </a:ext>
            </a:extLst>
          </p:cNvPr>
          <p:cNvSpPr txBox="1"/>
          <p:nvPr/>
        </p:nvSpPr>
        <p:spPr>
          <a:xfrm>
            <a:off x="1842269" y="3688182"/>
            <a:ext cx="41758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Pop#5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C797A7-B98E-C94B-B2E1-3FFCA980830C}"/>
              </a:ext>
            </a:extLst>
          </p:cNvPr>
          <p:cNvSpPr txBox="1"/>
          <p:nvPr/>
        </p:nvSpPr>
        <p:spPr>
          <a:xfrm>
            <a:off x="5028123" y="3678741"/>
            <a:ext cx="41758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Pop#2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D08D20-82C7-794D-BC6E-BC5010A80DCD}"/>
              </a:ext>
            </a:extLst>
          </p:cNvPr>
          <p:cNvSpPr txBox="1"/>
          <p:nvPr/>
        </p:nvSpPr>
        <p:spPr>
          <a:xfrm>
            <a:off x="10221340" y="6026389"/>
            <a:ext cx="1729162" cy="5616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Legend:</a:t>
            </a:r>
          </a:p>
          <a:p>
            <a:r>
              <a:rPr lang="en-US" sz="1000" dirty="0">
                <a:solidFill>
                  <a:schemeClr val="accent4"/>
                </a:solidFill>
              </a:rPr>
              <a:t>Sat  -&gt; Satisfaction rank</a:t>
            </a:r>
          </a:p>
          <a:p>
            <a:r>
              <a:rPr lang="en-US" sz="1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Pop -&gt; Popularity rank</a:t>
            </a:r>
          </a:p>
        </p:txBody>
      </p:sp>
    </p:spTree>
    <p:extLst>
      <p:ext uri="{BB962C8B-B14F-4D97-AF65-F5344CB8AC3E}">
        <p14:creationId xmlns:p14="http://schemas.microsoft.com/office/powerpoint/2010/main" val="3962457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361946-A251-A54B-96F9-114C29F66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059"/>
            <a:ext cx="10247722" cy="747238"/>
          </a:xfrm>
        </p:spPr>
        <p:txBody>
          <a:bodyPr>
            <a:normAutofit/>
          </a:bodyPr>
          <a:lstStyle/>
          <a:p>
            <a:r>
              <a:rPr lang="en-US" sz="3600" b="1" dirty="0"/>
              <a:t>Histogram - </a:t>
            </a:r>
            <a:r>
              <a:rPr lang="en-US" sz="3600" b="1" i="1" dirty="0"/>
              <a:t>Satisfaction</a:t>
            </a:r>
            <a:r>
              <a:rPr lang="en-US" sz="3600" b="1" dirty="0"/>
              <a:t> variable  – Update#2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F64-C72E-8C4A-9327-51436F935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8" y="812247"/>
            <a:ext cx="3009900" cy="2656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3B5702-FF31-9645-8BDF-4BE29B04B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904" y="812247"/>
            <a:ext cx="3009900" cy="2616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606FF-5C28-6145-AB75-E13118D4B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430" y="832124"/>
            <a:ext cx="3009900" cy="2616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5605CD-D6BC-094A-94BE-17B1B016A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528" y="3468756"/>
            <a:ext cx="3009900" cy="2998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B16F97-2E89-BF45-AAB1-E6EA148C0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904" y="3429000"/>
            <a:ext cx="3009900" cy="3038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BFF063-1E6C-D74F-8D46-5CB9C589D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2430" y="3468756"/>
            <a:ext cx="3009900" cy="29988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CC6DFC-4824-5A46-BDE8-E6BC2561165F}"/>
              </a:ext>
            </a:extLst>
          </p:cNvPr>
          <p:cNvSpPr txBox="1"/>
          <p:nvPr/>
        </p:nvSpPr>
        <p:spPr>
          <a:xfrm>
            <a:off x="1157584" y="3912913"/>
            <a:ext cx="417582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Sat</a:t>
            </a:r>
          </a:p>
          <a:p>
            <a:r>
              <a:rPr lang="en-US" sz="1000" dirty="0"/>
              <a:t>#12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7F0BA2-4349-9D40-A8E2-9DE939814696}"/>
              </a:ext>
            </a:extLst>
          </p:cNvPr>
          <p:cNvSpPr txBox="1"/>
          <p:nvPr/>
        </p:nvSpPr>
        <p:spPr>
          <a:xfrm>
            <a:off x="1682763" y="3912913"/>
            <a:ext cx="41758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Pop#3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7292DB-B76B-DA47-83B7-D7551042487F}"/>
              </a:ext>
            </a:extLst>
          </p:cNvPr>
          <p:cNvSpPr txBox="1"/>
          <p:nvPr/>
        </p:nvSpPr>
        <p:spPr>
          <a:xfrm>
            <a:off x="1124140" y="1270093"/>
            <a:ext cx="417582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Sat</a:t>
            </a:r>
          </a:p>
          <a:p>
            <a:r>
              <a:rPr lang="en-US" sz="1000" dirty="0"/>
              <a:t>#8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3D2D1-8C7D-9447-B944-C21636A1B7C3}"/>
              </a:ext>
            </a:extLst>
          </p:cNvPr>
          <p:cNvSpPr txBox="1"/>
          <p:nvPr/>
        </p:nvSpPr>
        <p:spPr>
          <a:xfrm>
            <a:off x="1649319" y="1270093"/>
            <a:ext cx="41758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Pop#4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B1436-FCCF-844A-B8E1-74E985986745}"/>
              </a:ext>
            </a:extLst>
          </p:cNvPr>
          <p:cNvSpPr txBox="1"/>
          <p:nvPr/>
        </p:nvSpPr>
        <p:spPr>
          <a:xfrm>
            <a:off x="10321701" y="6206601"/>
            <a:ext cx="1729162" cy="5616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Legend:</a:t>
            </a:r>
          </a:p>
          <a:p>
            <a:r>
              <a:rPr lang="en-US" sz="1000" dirty="0">
                <a:solidFill>
                  <a:schemeClr val="accent4"/>
                </a:solidFill>
              </a:rPr>
              <a:t>Sat  -&gt; Satisfaction rank</a:t>
            </a:r>
          </a:p>
          <a:p>
            <a:r>
              <a:rPr lang="en-US" sz="1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Pop -&gt; Popularity rank</a:t>
            </a:r>
          </a:p>
        </p:txBody>
      </p:sp>
    </p:spTree>
    <p:extLst>
      <p:ext uri="{BB962C8B-B14F-4D97-AF65-F5344CB8AC3E}">
        <p14:creationId xmlns:p14="http://schemas.microsoft.com/office/powerpoint/2010/main" val="330377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7E4C0E-63D8-8E49-AF90-988ACE70B4D5}"/>
              </a:ext>
            </a:extLst>
          </p:cNvPr>
          <p:cNvSpPr txBox="1"/>
          <p:nvPr/>
        </p:nvSpPr>
        <p:spPr>
          <a:xfrm>
            <a:off x="318497" y="3657600"/>
            <a:ext cx="11287125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Based on all the analysis, classifying a few combinations &amp; correlation as below: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Delay &amp; Popularity of airline - </a:t>
            </a:r>
            <a:r>
              <a:rPr lang="en-US" sz="1400" b="1" dirty="0">
                <a:solidFill>
                  <a:srgbClr val="FF0000"/>
                </a:solidFill>
              </a:rPr>
              <a:t>WEAK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Satisfaction &amp; Popularity of airline - </a:t>
            </a:r>
            <a:r>
              <a:rPr lang="en-US" sz="1400" b="1" dirty="0">
                <a:solidFill>
                  <a:srgbClr val="FF0000"/>
                </a:solidFill>
              </a:rPr>
              <a:t>WEAK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Loyalty cards &amp; Popularity of airline - </a:t>
            </a:r>
            <a:r>
              <a:rPr lang="en-US" sz="1400" b="1" dirty="0">
                <a:solidFill>
                  <a:srgbClr val="00B050"/>
                </a:solidFill>
              </a:rPr>
              <a:t>STRONG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Delay &amp; Satisfaction – </a:t>
            </a:r>
            <a:r>
              <a:rPr lang="en-US" sz="1400" b="1" dirty="0">
                <a:solidFill>
                  <a:schemeClr val="accent4"/>
                </a:solidFill>
              </a:rPr>
              <a:t>MEDIUM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chemeClr val="accent4"/>
              </a:solidFill>
            </a:endParaRPr>
          </a:p>
          <a:p>
            <a:r>
              <a:rPr lang="en-US" sz="1400" b="1" dirty="0"/>
              <a:t>NOTE</a:t>
            </a:r>
            <a:r>
              <a:rPr lang="en-US" sz="1400" dirty="0"/>
              <a:t>: Need to run some co-relation &amp; regression analysis to ascertain this theory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449B80-C114-C545-9714-A5FBFB31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059"/>
            <a:ext cx="10247722" cy="747238"/>
          </a:xfrm>
        </p:spPr>
        <p:txBody>
          <a:bodyPr>
            <a:normAutofit/>
          </a:bodyPr>
          <a:lstStyle/>
          <a:p>
            <a:r>
              <a:rPr lang="en-US" sz="3600" b="1" dirty="0"/>
              <a:t>Conclusion  – Update#2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CC5A9E-A495-A148-8375-C5EE2983F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8" y="875297"/>
            <a:ext cx="5223533" cy="2782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Although one would assume passenger Satisfaction would drive affinity to a certain Airline, initial analysis tends to show otherwise:</a:t>
            </a:r>
          </a:p>
          <a:p>
            <a:r>
              <a:rPr lang="en-US" sz="1500" dirty="0"/>
              <a:t>See data drawing extremes &amp; comparisons with Southeast Airlines in slide-2 &amp; 3</a:t>
            </a:r>
          </a:p>
          <a:p>
            <a:r>
              <a:rPr lang="en-US" sz="1400" dirty="0"/>
              <a:t>Histogram plots comparing Airlines around the median show low co-relation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626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751</Words>
  <Application>Microsoft Macintosh PowerPoint</Application>
  <PresentationFormat>Widescreen</PresentationFormat>
  <Paragraphs>99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IST-687 Final Project</vt:lpstr>
      <vt:lpstr>Overall Summary – Update#2</vt:lpstr>
      <vt:lpstr>Analysis on data-set – Update#2</vt:lpstr>
      <vt:lpstr>Analysis on data-set – Update#2</vt:lpstr>
      <vt:lpstr>Histogram - Satisfaction variable  – Update#2</vt:lpstr>
      <vt:lpstr>Histogram - Satisfaction variable  – Update#2</vt:lpstr>
      <vt:lpstr>Conclusion  – Update#2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IST-687 Final Project</dc:title>
  <dc:creator>Sharat Sripada</dc:creator>
  <cp:lastModifiedBy>Sharat Sripada</cp:lastModifiedBy>
  <cp:revision>36</cp:revision>
  <dcterms:created xsi:type="dcterms:W3CDTF">2020-02-10T02:38:03Z</dcterms:created>
  <dcterms:modified xsi:type="dcterms:W3CDTF">2020-03-16T03:11:15Z</dcterms:modified>
</cp:coreProperties>
</file>